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Franklin Gothic Demi" panose="020B0703020102020204" pitchFamily="34" charset="0"/>
      <p:regular r:id="rId19"/>
      <p:italic r:id="rId20"/>
    </p:embeddedFont>
    <p:embeddedFont>
      <p:font typeface="Gill Sans MT Condensed" panose="020B0506020104020203" pitchFamily="3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067008" y="2549249"/>
            <a:ext cx="6284970" cy="4117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Franklin Gothic Demi" panose="020B0703020102020204" pitchFamily="34" charset="0"/>
              </a:rPr>
              <a:t>Accenture</a:t>
            </a:r>
            <a:r>
              <a:rPr lang="en-IN" sz="9600" dirty="0">
                <a:solidFill>
                  <a:schemeClr val="tx1"/>
                </a:solidFill>
              </a:rPr>
              <a:t> </a:t>
            </a:r>
            <a:r>
              <a:rPr lang="en-IN" sz="6000" b="1" dirty="0"/>
              <a:t>Data Analytics &amp; Visualizations</a:t>
            </a:r>
            <a:endParaRPr lang="en-US" sz="6000" b="1" spc="-105" dirty="0"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18311" y="563090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1565" y="2779481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076789" y="8575563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12991" y="1571638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Demi" panose="020B0703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9814" y="85824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93C431-2609-BFB4-1C8E-14898F4D8CF3}"/>
              </a:ext>
            </a:extLst>
          </p:cNvPr>
          <p:cNvSpPr txBox="1"/>
          <p:nvPr/>
        </p:nvSpPr>
        <p:spPr>
          <a:xfrm>
            <a:off x="10752597" y="1786615"/>
            <a:ext cx="723060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/>
              <a:t>Analysis</a:t>
            </a:r>
            <a:r>
              <a:rPr lang="en-IN" sz="2800" dirty="0"/>
              <a:t>: Animals and Healthy Eating are the two most popular categories of content, showing that people enjoy "real-life" and "factual" content the most.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07C55-C34C-5DFC-8075-8E4B862E7D7E}"/>
              </a:ext>
            </a:extLst>
          </p:cNvPr>
          <p:cNvSpPr txBox="1"/>
          <p:nvPr/>
        </p:nvSpPr>
        <p:spPr>
          <a:xfrm>
            <a:off x="10820504" y="4206911"/>
            <a:ext cx="7230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/>
              <a:t>Insights</a:t>
            </a:r>
            <a:r>
              <a:rPr lang="en-IN" sz="2800" dirty="0"/>
              <a:t>: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The top 5 categories in our user base revolve around food, particularly "Healthy Eating" ranking the highest. This insight suggests collaborating with healthy eating brands to create a campaign and increase user engagement.</a:t>
            </a:r>
            <a:endParaRPr lang="en-IN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B0F658-2243-0429-2F5C-6E9197C23662}"/>
              </a:ext>
            </a:extLst>
          </p:cNvPr>
          <p:cNvSpPr txBox="1"/>
          <p:nvPr/>
        </p:nvSpPr>
        <p:spPr>
          <a:xfrm>
            <a:off x="10805264" y="7832485"/>
            <a:ext cx="723060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/>
              <a:t>Next Steps</a:t>
            </a:r>
            <a:r>
              <a:rPr lang="en-IN" sz="2800" dirty="0"/>
              <a:t>: </a:t>
            </a:r>
            <a:r>
              <a:rPr lang="en-US" sz="2800" dirty="0"/>
              <a:t>This insightful ad-hoc analysis calls for scaling it up to achieve real-time business understanding. We can guide you in implementing this on a larger scale.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Franklin Gothic Demi" panose="020B0703020102020204" pitchFamily="34" charset="0"/>
              </a:rPr>
              <a:t>ANY QUSTIONS?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Demi" panose="020B0703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21591" y="3285301"/>
            <a:ext cx="867344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Demi" panose="020B0703020102020204" pitchFamily="34" charset="0"/>
              </a:rPr>
              <a:t>Today's agenda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717920" y="-883193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5522" y="801958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22FF76-B388-9701-DD0C-C849CEAA1A42}"/>
              </a:ext>
            </a:extLst>
          </p:cNvPr>
          <p:cNvSpPr txBox="1"/>
          <p:nvPr/>
        </p:nvSpPr>
        <p:spPr>
          <a:xfrm>
            <a:off x="3251952" y="4697895"/>
            <a:ext cx="9397248" cy="392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500" spc="-19" dirty="0">
                <a:solidFill>
                  <a:srgbClr val="000000"/>
                </a:solidFill>
                <a:latin typeface="Gill Sans MT Condensed" panose="020B0506020104020203" pitchFamily="34" charset="0"/>
              </a:rPr>
              <a:t>Project recap </a:t>
            </a:r>
          </a:p>
          <a:p>
            <a:pPr>
              <a:lnSpc>
                <a:spcPts val="2660"/>
              </a:lnSpc>
            </a:pPr>
            <a:endParaRPr lang="en-US" sz="3500" spc="-19" dirty="0">
              <a:solidFill>
                <a:srgbClr val="000000"/>
              </a:solidFill>
              <a:latin typeface="Gill Sans MT Condensed" panose="020B0506020104020203" pitchFamily="34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500" spc="-19" dirty="0">
                <a:solidFill>
                  <a:srgbClr val="000000"/>
                </a:solidFill>
                <a:latin typeface="Gill Sans MT Condensed" panose="020B0506020104020203" pitchFamily="34" charset="0"/>
              </a:rPr>
              <a:t>Problem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500" spc="-19" dirty="0">
              <a:solidFill>
                <a:srgbClr val="000000"/>
              </a:solidFill>
              <a:latin typeface="Gill Sans MT Condensed" panose="020B0506020104020203" pitchFamily="34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500" spc="-19" dirty="0">
                <a:solidFill>
                  <a:srgbClr val="000000"/>
                </a:solidFill>
                <a:latin typeface="Gill Sans MT Condensed" panose="020B0506020104020203" pitchFamily="34" charset="0"/>
              </a:rPr>
              <a:t>The Analytics team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500" spc="-19" dirty="0">
              <a:solidFill>
                <a:srgbClr val="000000"/>
              </a:solidFill>
              <a:latin typeface="Gill Sans MT Condensed" panose="020B0506020104020203" pitchFamily="34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500" spc="-19" dirty="0">
                <a:solidFill>
                  <a:srgbClr val="000000"/>
                </a:solidFill>
                <a:latin typeface="Gill Sans MT Condensed" panose="020B0506020104020203" pitchFamily="34" charset="0"/>
              </a:rPr>
              <a:t>Process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500" spc="-19" dirty="0">
              <a:solidFill>
                <a:srgbClr val="000000"/>
              </a:solidFill>
              <a:latin typeface="Gill Sans MT Condensed" panose="020B0506020104020203" pitchFamily="34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500" spc="-19" dirty="0">
                <a:solidFill>
                  <a:srgbClr val="000000"/>
                </a:solidFill>
                <a:latin typeface="Gill Sans MT Condensed" panose="020B0506020104020203" pitchFamily="34" charset="0"/>
              </a:rPr>
              <a:t>Insights</a:t>
            </a: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3500" spc="-19" dirty="0">
              <a:solidFill>
                <a:srgbClr val="000000"/>
              </a:solidFill>
              <a:latin typeface="Gill Sans MT Condensed" panose="020B0506020104020203" pitchFamily="34" charset="0"/>
            </a:endParaRPr>
          </a:p>
          <a:p>
            <a:pPr marL="457200" indent="-4572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3500" spc="-19" dirty="0">
                <a:solidFill>
                  <a:srgbClr val="000000"/>
                </a:solidFill>
                <a:latin typeface="Gill Sans MT Condensed" panose="020B0506020104020203" pitchFamily="34" charset="0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982606" y="2276414"/>
            <a:ext cx="117838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500" dirty="0"/>
              <a:t>                </a:t>
            </a:r>
          </a:p>
          <a:p>
            <a:r>
              <a:rPr lang="en-US" sz="3500" dirty="0"/>
              <a:t>                 Social Buzz is a fast growing technology unicorn that                                          q                  quickly to it's global scale.  Accenture has  begun a 3   month P         month  POC focusing on 3 tasks:-</a:t>
            </a:r>
          </a:p>
          <a:p>
            <a:r>
              <a:rPr lang="en-US" sz="3500" dirty="0"/>
              <a:t>                         - An audit of their big data practice </a:t>
            </a:r>
          </a:p>
          <a:p>
            <a:r>
              <a:rPr lang="en-US" sz="3500" dirty="0"/>
              <a:t>                         - Recommendations for a successful IPO </a:t>
            </a:r>
          </a:p>
          <a:p>
            <a:r>
              <a:rPr lang="en-US" sz="3500" dirty="0"/>
              <a:t>                         - An analysis of their content categories that          h                         highlights  the top 5 categories with the </a:t>
            </a:r>
          </a:p>
          <a:p>
            <a:r>
              <a:rPr lang="en-US" sz="3500" dirty="0"/>
              <a:t>                            largest aggregate popularity</a:t>
            </a:r>
            <a:endParaRPr lang="en-IN" sz="35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869301" y="2180499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Demi" panose="020B0703020102020204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50185" y="1485900"/>
            <a:ext cx="3439105" cy="3308929"/>
            <a:chOff x="0" y="138890"/>
            <a:chExt cx="4585472" cy="441190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79022" y="142638"/>
              <a:ext cx="3910197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31700-C73C-D22C-F150-792E28408F4E}"/>
              </a:ext>
            </a:extLst>
          </p:cNvPr>
          <p:cNvSpPr txBox="1"/>
          <p:nvPr/>
        </p:nvSpPr>
        <p:spPr>
          <a:xfrm>
            <a:off x="1953017" y="5387873"/>
            <a:ext cx="975609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Over </a:t>
            </a:r>
            <a:r>
              <a:rPr lang="en-US" sz="3400" b="1" i="0" u="sng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100000</a:t>
            </a:r>
            <a:r>
              <a:rPr lang="en-US" sz="3400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posts per day</a:t>
            </a:r>
            <a:endParaRPr lang="en-IN" sz="3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1DEA80-11B6-AF6D-7216-3BD21B00167A}"/>
              </a:ext>
            </a:extLst>
          </p:cNvPr>
          <p:cNvSpPr txBox="1"/>
          <p:nvPr/>
        </p:nvSpPr>
        <p:spPr>
          <a:xfrm>
            <a:off x="1999940" y="6419018"/>
            <a:ext cx="98393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i="0" u="sng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36,500,000</a:t>
            </a:r>
            <a:r>
              <a:rPr lang="en-US" sz="3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pieces of content per year!</a:t>
            </a:r>
            <a:endParaRPr lang="en-IN" sz="3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FB91D2-9C22-5ACC-44B5-940C750182BF}"/>
              </a:ext>
            </a:extLst>
          </p:cNvPr>
          <p:cNvSpPr txBox="1"/>
          <p:nvPr/>
        </p:nvSpPr>
        <p:spPr>
          <a:xfrm>
            <a:off x="1953017" y="8596198"/>
            <a:ext cx="800324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u="sng" dirty="0">
                <a:solidFill>
                  <a:srgbClr val="202124"/>
                </a:solidFill>
                <a:latin typeface="Roboto" panose="020B0604020202020204" pitchFamily="2" charset="0"/>
              </a:rPr>
              <a:t>Analysis to find Social Buzz's top 5 most popular categories of content</a:t>
            </a:r>
            <a:endParaRPr lang="en-IN" sz="3400" b="1" u="sng" dirty="0">
              <a:solidFill>
                <a:srgbClr val="202124"/>
              </a:solidFill>
              <a:latin typeface="Roboto" panose="020B06040202020202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7852F3-0064-70A0-8218-BEF58EE211EF}"/>
              </a:ext>
            </a:extLst>
          </p:cNvPr>
          <p:cNvSpPr txBox="1"/>
          <p:nvPr/>
        </p:nvSpPr>
        <p:spPr>
          <a:xfrm>
            <a:off x="1999940" y="7227028"/>
            <a:ext cx="758549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rgbClr val="202124"/>
                </a:solidFill>
                <a:latin typeface="Roboto" panose="020B0604020202020204" pitchFamily="2" charset="0"/>
              </a:rPr>
              <a:t>But </a:t>
            </a:r>
            <a:r>
              <a:rPr lang="en-US" sz="3400" b="1" i="1" dirty="0">
                <a:solidFill>
                  <a:srgbClr val="202124"/>
                </a:solidFill>
                <a:latin typeface="Roboto" panose="020B0604020202020204" pitchFamily="2" charset="0"/>
              </a:rPr>
              <a:t>how to capitalize </a:t>
            </a:r>
            <a:r>
              <a:rPr lang="en-US" sz="3400" b="1" dirty="0">
                <a:solidFill>
                  <a:srgbClr val="202124"/>
                </a:solidFill>
                <a:latin typeface="Roboto" panose="020B0604020202020204" pitchFamily="2" charset="0"/>
              </a:rPr>
              <a:t>on it when there is so much?</a:t>
            </a:r>
            <a:endParaRPr lang="en-IN" sz="3400" b="1" dirty="0">
              <a:solidFill>
                <a:srgbClr val="202124"/>
              </a:solidFill>
              <a:latin typeface="Roboto" panose="020B060402020202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142757" y="677136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106472" y="408195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167177" y="115047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Demi" panose="020B0703020102020204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B6BFE5-B31A-8C0C-2AE9-CF711B5EFE19}"/>
              </a:ext>
            </a:extLst>
          </p:cNvPr>
          <p:cNvSpPr txBox="1"/>
          <p:nvPr/>
        </p:nvSpPr>
        <p:spPr>
          <a:xfrm>
            <a:off x="13402081" y="1995726"/>
            <a:ext cx="9144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Andrew Fleming</a:t>
            </a:r>
          </a:p>
          <a:p>
            <a:r>
              <a:rPr lang="en-US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Chief Technical Architect</a:t>
            </a:r>
            <a:endParaRPr lang="en-IN" sz="2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B3ED21-C7CC-8309-E8F0-60B554A4FD36}"/>
              </a:ext>
            </a:extLst>
          </p:cNvPr>
          <p:cNvSpPr txBox="1"/>
          <p:nvPr/>
        </p:nvSpPr>
        <p:spPr>
          <a:xfrm>
            <a:off x="14527872" y="4875193"/>
            <a:ext cx="9144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Marcus </a:t>
            </a:r>
            <a:r>
              <a:rPr lang="en-IN" sz="26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Rompton</a:t>
            </a:r>
            <a:endParaRPr lang="en-IN" sz="2600" b="1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IN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Senior Principle</a:t>
            </a:r>
            <a:endParaRPr lang="en-IN" sz="2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0D4E4B-615E-2495-D5CF-0681CECCFE2B}"/>
              </a:ext>
            </a:extLst>
          </p:cNvPr>
          <p:cNvSpPr txBox="1"/>
          <p:nvPr/>
        </p:nvSpPr>
        <p:spPr>
          <a:xfrm>
            <a:off x="13402081" y="7596767"/>
            <a:ext cx="9144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Komal Khanna</a:t>
            </a:r>
          </a:p>
          <a:p>
            <a:r>
              <a:rPr lang="en-US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  Data Analyst</a:t>
            </a:r>
            <a:endParaRPr lang="en-IN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792" y="1028700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Demi" panose="020B07030201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177CA-790D-CBC5-D48F-C90DD4FCEFD3}"/>
              </a:ext>
            </a:extLst>
          </p:cNvPr>
          <p:cNvSpPr/>
          <p:nvPr/>
        </p:nvSpPr>
        <p:spPr>
          <a:xfrm>
            <a:off x="4067024" y="1372359"/>
            <a:ext cx="5257419" cy="9312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Data Understanding</a:t>
            </a:r>
            <a:endParaRPr lang="en-IN" sz="30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8ADC37-667A-B57A-8851-47E4FFE3604D}"/>
              </a:ext>
            </a:extLst>
          </p:cNvPr>
          <p:cNvSpPr/>
          <p:nvPr/>
        </p:nvSpPr>
        <p:spPr>
          <a:xfrm>
            <a:off x="5922387" y="2971448"/>
            <a:ext cx="5257419" cy="9312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Data Cleaning</a:t>
            </a:r>
            <a:endParaRPr lang="en-IN" sz="30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9AF2512-3B18-E8D6-A29F-FB5C84AC745D}"/>
              </a:ext>
            </a:extLst>
          </p:cNvPr>
          <p:cNvSpPr/>
          <p:nvPr/>
        </p:nvSpPr>
        <p:spPr>
          <a:xfrm>
            <a:off x="7603917" y="4591364"/>
            <a:ext cx="5257419" cy="9312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Data Modelling</a:t>
            </a:r>
            <a:endParaRPr lang="en-IN" sz="3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FF00C1-49F8-FB17-F5AE-947B15343135}"/>
              </a:ext>
            </a:extLst>
          </p:cNvPr>
          <p:cNvSpPr/>
          <p:nvPr/>
        </p:nvSpPr>
        <p:spPr>
          <a:xfrm>
            <a:off x="9531036" y="6204766"/>
            <a:ext cx="5257419" cy="9312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Data Analysis</a:t>
            </a:r>
            <a:endParaRPr lang="en-IN" sz="30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9DFDE4A-32A5-0633-B5EB-40BFF66F32A1}"/>
              </a:ext>
            </a:extLst>
          </p:cNvPr>
          <p:cNvSpPr/>
          <p:nvPr/>
        </p:nvSpPr>
        <p:spPr>
          <a:xfrm>
            <a:off x="11386399" y="7828620"/>
            <a:ext cx="5257419" cy="9312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>
                <a:solidFill>
                  <a:srgbClr val="202124"/>
                </a:solidFill>
                <a:latin typeface="Roboto" panose="02000000000000000000" pitchFamily="2" charset="0"/>
              </a:rPr>
              <a:t>Uncover insights</a:t>
            </a:r>
            <a:endParaRPr lang="en-IN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Demi" panose="020B0703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9D7901C-BB49-10F7-E81F-7BAAE8EC9EFF}"/>
              </a:ext>
            </a:extLst>
          </p:cNvPr>
          <p:cNvSpPr/>
          <p:nvPr/>
        </p:nvSpPr>
        <p:spPr>
          <a:xfrm>
            <a:off x="913215" y="2539957"/>
            <a:ext cx="4867098" cy="30060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16</a:t>
            </a:r>
            <a:r>
              <a:rPr lang="en-IN" sz="3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N" sz="35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 </a:t>
            </a:r>
          </a:p>
          <a:p>
            <a:pPr algn="ctr"/>
            <a:r>
              <a:rPr lang="en-IN" sz="35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  </a:t>
            </a:r>
          </a:p>
          <a:p>
            <a:pPr algn="ctr"/>
            <a:r>
              <a:rPr lang="en-IN" sz="3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Number Of Unique Categories</a:t>
            </a:r>
            <a:endParaRPr lang="en-IN" sz="3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64C4B9-F37C-A979-790A-7436A8280A54}"/>
              </a:ext>
            </a:extLst>
          </p:cNvPr>
          <p:cNvSpPr/>
          <p:nvPr/>
        </p:nvSpPr>
        <p:spPr>
          <a:xfrm>
            <a:off x="6629854" y="2631401"/>
            <a:ext cx="4867096" cy="2895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1897</a:t>
            </a:r>
            <a:r>
              <a:rPr lang="en-US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ctr"/>
            <a:endParaRPr lang="en-US" sz="36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3000" dirty="0">
                <a:solidFill>
                  <a:srgbClr val="202124"/>
                </a:solidFill>
                <a:latin typeface="Roboto" panose="02000000000000000000" pitchFamily="2" charset="0"/>
              </a:rPr>
              <a:t>Reactions to "ANIMAL" Posts</a:t>
            </a:r>
            <a:endParaRPr lang="en-IN" sz="3000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8514F1-74D5-9575-2EAA-A1B3908CD374}"/>
              </a:ext>
            </a:extLst>
          </p:cNvPr>
          <p:cNvSpPr/>
          <p:nvPr/>
        </p:nvSpPr>
        <p:spPr>
          <a:xfrm>
            <a:off x="12346491" y="2631401"/>
            <a:ext cx="4867096" cy="2895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MAY</a:t>
            </a:r>
          </a:p>
          <a:p>
            <a:pPr algn="ctr"/>
            <a:endParaRPr lang="en-US" sz="3600" b="1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ctr"/>
            <a:r>
              <a:rPr lang="en-US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3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Month with Most Posts</a:t>
            </a:r>
            <a:endParaRPr lang="en-IN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DBFF9D1-5D90-CEB8-D151-C488C26F0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20" y="1383833"/>
            <a:ext cx="12473380" cy="77288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E5CA2B9-471E-4F4D-4BA3-FC95988D0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9" y="1296960"/>
            <a:ext cx="13645500" cy="77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309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Regular Bold</vt:lpstr>
      <vt:lpstr>Franklin Gothic Demi</vt:lpstr>
      <vt:lpstr>Gill Sans MT Condensed</vt:lpstr>
      <vt:lpstr>Arial</vt:lpstr>
      <vt:lpstr>Calibri</vt:lpstr>
      <vt:lpstr>Graphik Regular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komal</cp:lastModifiedBy>
  <cp:revision>11</cp:revision>
  <dcterms:created xsi:type="dcterms:W3CDTF">2006-08-16T00:00:00Z</dcterms:created>
  <dcterms:modified xsi:type="dcterms:W3CDTF">2023-05-24T07:12:18Z</dcterms:modified>
  <dc:identifier>DAEhDyfaYKE</dc:identifier>
</cp:coreProperties>
</file>